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5" r:id="rId2"/>
    <p:sldId id="385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6" r:id="rId13"/>
    <p:sldId id="395" r:id="rId14"/>
    <p:sldId id="384" r:id="rId15"/>
    <p:sldId id="381" r:id="rId16"/>
    <p:sldId id="380" r:id="rId17"/>
    <p:sldId id="383" r:id="rId18"/>
    <p:sldId id="397" r:id="rId19"/>
    <p:sldId id="370" r:id="rId20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3" autoAdjust="0"/>
    <p:restoredTop sz="94830" autoAdjust="0"/>
  </p:normalViewPr>
  <p:slideViewPr>
    <p:cSldViewPr snapToObjects="1">
      <p:cViewPr varScale="1">
        <p:scale>
          <a:sx n="103" d="100"/>
          <a:sy n="103" d="100"/>
        </p:scale>
        <p:origin x="1008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0" d="100"/>
          <a:sy n="80" d="100"/>
        </p:scale>
        <p:origin x="306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00993-3FDD-4E80-810D-AC24CF6A32B3}" type="datetimeFigureOut">
              <a:rPr lang="de-DE" smtClean="0"/>
              <a:t>30.04.26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C4235-0F98-4786-8CE2-14E0F0433C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748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728AD-B8FF-467B-AF5F-4891412E46D0}" type="datetimeFigureOut">
              <a:rPr lang="de-DE" smtClean="0"/>
              <a:t>30.04.26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045E6-D734-4DB2-BEE5-DF972DD20C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0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00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259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9F4C68DA-A566-1026-B850-E8E43B1C7CE8}"/>
              </a:ext>
            </a:extLst>
          </p:cNvPr>
          <p:cNvSpPr/>
          <p:nvPr userDrawn="1"/>
        </p:nvSpPr>
        <p:spPr>
          <a:xfrm>
            <a:off x="0" y="0"/>
            <a:ext cx="914400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68000" y="4230000"/>
            <a:ext cx="7560000" cy="324000"/>
          </a:xfrm>
        </p:spPr>
        <p:txBody>
          <a:bodyPr/>
          <a:lstStyle>
            <a:lvl1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1"/>
                </a:solidFill>
              </a:defRPr>
            </a:lvl1pPr>
            <a:lvl2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2pPr>
            <a:lvl3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3pPr>
            <a:lvl4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4pPr>
            <a:lvl5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5pPr>
            <a:lvl6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6pPr>
            <a:lvl7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7pPr>
            <a:lvl8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8pPr>
            <a:lvl9pPr marL="0" indent="0" algn="l">
              <a:lnSpc>
                <a:spcPts val="2400"/>
              </a:lnSpc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68000" y="4680000"/>
            <a:ext cx="7560000" cy="14400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" y="3895200"/>
            <a:ext cx="6552272" cy="324000"/>
          </a:xfrm>
        </p:spPr>
        <p:txBody>
          <a:bodyPr/>
          <a:lstStyle>
            <a:lvl1pPr>
              <a:lnSpc>
                <a:spcPts val="25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77199" y="3895200"/>
            <a:ext cx="2505600" cy="324000"/>
          </a:xfrm>
        </p:spPr>
        <p:txBody>
          <a:bodyPr anchor="ctr" anchorCtr="0"/>
          <a:lstStyle>
            <a:lvl1pPr algn="ctr">
              <a:defRPr sz="1050"/>
            </a:lvl1pPr>
          </a:lstStyle>
          <a:p>
            <a:r>
              <a:rPr lang="de-DE" dirty="0"/>
              <a:t>Logo auf Platzhalter ziehen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8638057-3C3C-C397-494C-B6D71484C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403" y="3372081"/>
            <a:ext cx="2280138" cy="152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1A11A22-2E41-AF13-75DF-64DB627B09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8428561" cy="3030633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D600E272-C75A-43FB-581D-B2A6964FE026}"/>
              </a:ext>
            </a:extLst>
          </p:cNvPr>
          <p:cNvSpPr/>
          <p:nvPr userDrawn="1"/>
        </p:nvSpPr>
        <p:spPr>
          <a:xfrm>
            <a:off x="0" y="-1"/>
            <a:ext cx="8460432" cy="30758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8EB4B7C-A37E-D9B2-79CA-EB88C08DEF6A}"/>
              </a:ext>
            </a:extLst>
          </p:cNvPr>
          <p:cNvSpPr txBox="1"/>
          <p:nvPr userDrawn="1"/>
        </p:nvSpPr>
        <p:spPr>
          <a:xfrm>
            <a:off x="3531330" y="1515315"/>
            <a:ext cx="10406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TITELBILD</a:t>
            </a:r>
          </a:p>
        </p:txBody>
      </p:sp>
      <p:pic>
        <p:nvPicPr>
          <p:cNvPr id="9" name="Bild 5">
            <a:extLst>
              <a:ext uri="{FF2B5EF4-FFF2-40B4-BE49-F238E27FC236}">
                <a16:creationId xmlns:a16="http://schemas.microsoft.com/office/drawing/2014/main" id="{AA066B78-9BB3-BCD0-A3B3-67533DF2A8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3636" y="-1"/>
            <a:ext cx="1090364" cy="109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586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8000" y="918000"/>
            <a:ext cx="3240000" cy="33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04000" y="954000"/>
            <a:ext cx="4536000" cy="302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11999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 userDrawn="1">
          <p15:clr>
            <a:srgbClr val="FBAE40"/>
          </p15:clr>
        </p15:guide>
        <p15:guide id="2" pos="5444" userDrawn="1">
          <p15:clr>
            <a:srgbClr val="FBAE40"/>
          </p15:clr>
        </p15:guide>
        <p15:guide id="3" orient="horz" pos="596" userDrawn="1">
          <p15:clr>
            <a:srgbClr val="FBAE40"/>
          </p15:clr>
        </p15:guide>
        <p15:guide id="4" orient="horz" pos="250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8000" y="918000"/>
            <a:ext cx="4104000" cy="33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0000" y="954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00" y="3708000"/>
            <a:ext cx="3960000" cy="576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587194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 userDrawn="1">
          <p15:clr>
            <a:srgbClr val="FBAE40"/>
          </p15:clr>
        </p15:guide>
        <p15:guide id="2" pos="5444" userDrawn="1">
          <p15:clr>
            <a:srgbClr val="FBAE40"/>
          </p15:clr>
        </p15:guide>
        <p15:guide id="3" orient="horz" pos="596" userDrawn="1">
          <p15:clr>
            <a:srgbClr val="FBAE40"/>
          </p15:clr>
        </p15:guide>
        <p15:guide id="4" orient="horz" pos="226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220000" y="918000"/>
            <a:ext cx="3420000" cy="33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000" y="954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0" y="3708000"/>
            <a:ext cx="3960000" cy="576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1374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8000" y="918000"/>
            <a:ext cx="5400000" cy="33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0000" y="954000"/>
            <a:ext cx="2160000" cy="144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80000" y="2628000"/>
            <a:ext cx="2160000" cy="144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56241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 userDrawn="1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 userDrawn="1">
          <p15:clr>
            <a:srgbClr val="FBAE40"/>
          </p15:clr>
        </p15:guide>
        <p15:guide id="5" orient="horz" pos="2564" userDrawn="1">
          <p15:clr>
            <a:srgbClr val="FBAE40"/>
          </p15:clr>
        </p15:guide>
        <p15:guide id="6" orient="horz" pos="151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240000" y="918000"/>
            <a:ext cx="5400000" cy="33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000" y="954000"/>
            <a:ext cx="2160000" cy="144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8000" y="2628000"/>
            <a:ext cx="2160000" cy="144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987010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 userDrawn="1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634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000" y="4840014"/>
            <a:ext cx="6300000" cy="10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MENSCHLICH – WELTOFFEN – LEISTUNGSSTARK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1779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60000" y="5524114"/>
            <a:ext cx="4284008" cy="17998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DEEBD-E611-4601-8478-2EAA0B8A85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52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914400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" y="756000"/>
            <a:ext cx="8172000" cy="720000"/>
          </a:xfrm>
        </p:spPr>
        <p:txBody>
          <a:bodyPr/>
          <a:lstStyle>
            <a:lvl1pPr>
              <a:lnSpc>
                <a:spcPts val="57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000" y="1476441"/>
            <a:ext cx="8172000" cy="1439863"/>
          </a:xfrm>
        </p:spPr>
        <p:txBody>
          <a:bodyPr/>
          <a:lstStyle>
            <a:lvl1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1pPr>
            <a:lvl2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2pPr>
            <a:lvl3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3pPr>
            <a:lvl4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4pPr>
            <a:lvl5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5pPr>
            <a:lvl6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6pPr>
            <a:lvl7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7pPr>
            <a:lvl8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8pPr>
            <a:lvl9pPr>
              <a:lnSpc>
                <a:spcPts val="5700"/>
              </a:lnSpc>
              <a:defRPr sz="48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2910894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914400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" y="828000"/>
            <a:ext cx="8172000" cy="540000"/>
          </a:xfrm>
        </p:spPr>
        <p:txBody>
          <a:bodyPr/>
          <a:lstStyle>
            <a:lvl1pPr>
              <a:lnSpc>
                <a:spcPts val="44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000" y="1367999"/>
            <a:ext cx="8172000" cy="2916000"/>
          </a:xfrm>
        </p:spPr>
        <p:txBody>
          <a:bodyPr/>
          <a:lstStyle>
            <a:lvl1pPr>
              <a:lnSpc>
                <a:spcPts val="4400"/>
              </a:lnSpc>
              <a:spcAft>
                <a:spcPts val="0"/>
              </a:spcAft>
              <a:defRPr sz="3600" b="0">
                <a:solidFill>
                  <a:schemeClr val="bg1"/>
                </a:solidFill>
              </a:defRPr>
            </a:lvl1pPr>
            <a:lvl2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2pPr>
            <a:lvl3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3pPr>
            <a:lvl4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4pPr>
            <a:lvl5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5pPr>
            <a:lvl6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6pPr>
            <a:lvl7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7pPr>
            <a:lvl8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8pPr>
            <a:lvl9pPr>
              <a:lnSpc>
                <a:spcPts val="4400"/>
              </a:lnSpc>
              <a:defRPr sz="3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7051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234000">
              <a:tabLst>
                <a:tab pos="234000" algn="l"/>
              </a:tabLst>
              <a:defRPr/>
            </a:lvl2pPr>
            <a:lvl3pPr defTabSz="234000">
              <a:tabLst>
                <a:tab pos="234000" algn="l"/>
              </a:tabLst>
              <a:defRPr/>
            </a:lvl3pPr>
            <a:lvl4pPr defTabSz="234000">
              <a:tabLst>
                <a:tab pos="234000" algn="l"/>
              </a:tabLst>
              <a:defRPr/>
            </a:lvl4pPr>
            <a:lvl5pPr defTabSz="234000">
              <a:tabLst>
                <a:tab pos="234000" algn="l"/>
              </a:tabLst>
              <a:defRPr/>
            </a:lvl5pPr>
            <a:lvl6pPr marL="0" indent="0" defTabSz="234000">
              <a:buFont typeface="+mj-lt"/>
              <a:buNone/>
              <a:tabLst>
                <a:tab pos="234000" algn="l"/>
              </a:tabLst>
              <a:defRPr/>
            </a:lvl6pPr>
            <a:lvl7pPr defTabSz="234000">
              <a:tabLst>
                <a:tab pos="234000" algn="l"/>
              </a:tabLst>
              <a:defRPr/>
            </a:lvl7pPr>
            <a:lvl8pPr defTabSz="234000">
              <a:tabLst>
                <a:tab pos="234000" algn="l"/>
              </a:tabLst>
              <a:defRPr/>
            </a:lvl8pPr>
            <a:lvl9pPr defTabSz="234000">
              <a:tabLst>
                <a:tab pos="234000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05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68000" y="918000"/>
            <a:ext cx="8172000" cy="336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2628800" y="-468000"/>
            <a:ext cx="14833648" cy="6083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059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9059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9059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9059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033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033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4485600"/>
            <a:ext cx="914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13"/>
          <a:stretch/>
        </p:blipFill>
        <p:spPr>
          <a:xfrm>
            <a:off x="9252000" y="3327773"/>
            <a:ext cx="2067213" cy="86415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08000" y="4679640"/>
            <a:ext cx="1512000" cy="2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4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514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391117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052000" y="468000"/>
            <a:ext cx="5040000" cy="336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51999" y="3952800"/>
            <a:ext cx="5040000" cy="324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32570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 userDrawn="1">
          <p15:clr>
            <a:srgbClr val="FBAE40"/>
          </p15:clr>
        </p15:guide>
        <p15:guide id="2" pos="4468" userDrawn="1">
          <p15:clr>
            <a:srgbClr val="FBAE40"/>
          </p15:clr>
        </p15:guide>
        <p15:guide id="3" orient="horz" pos="291" userDrawn="1">
          <p15:clr>
            <a:srgbClr val="FBAE40"/>
          </p15:clr>
        </p15:guide>
        <p15:guide id="4" orient="horz" pos="241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000" y="468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3240000"/>
            <a:ext cx="3960000" cy="1044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80000" y="468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00" y="3240000"/>
            <a:ext cx="3960000" cy="1044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622643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 userDrawn="1">
          <p15:clr>
            <a:srgbClr val="FBAE40"/>
          </p15:clr>
        </p15:guide>
        <p15:guide id="5" pos="279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000" y="954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3708000"/>
            <a:ext cx="3960000" cy="576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80000" y="954000"/>
            <a:ext cx="3960000" cy="264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00" y="3708000"/>
            <a:ext cx="3960000" cy="576000"/>
          </a:xfrm>
        </p:spPr>
        <p:txBody>
          <a:bodyPr/>
          <a:lstStyle>
            <a:lvl1pPr>
              <a:lnSpc>
                <a:spcPts val="1200"/>
              </a:lnSpc>
              <a:spcAft>
                <a:spcPts val="0"/>
              </a:spcAft>
              <a:defRPr sz="900"/>
            </a:lvl1pPr>
            <a:lvl2pPr>
              <a:lnSpc>
                <a:spcPts val="1200"/>
              </a:lnSpc>
              <a:spcAft>
                <a:spcPts val="0"/>
              </a:spcAft>
              <a:defRPr sz="900"/>
            </a:lvl2pPr>
            <a:lvl3pPr>
              <a:lnSpc>
                <a:spcPts val="1200"/>
              </a:lnSpc>
              <a:spcAft>
                <a:spcPts val="0"/>
              </a:spcAft>
              <a:defRPr sz="900"/>
            </a:lvl3pPr>
            <a:lvl4pPr>
              <a:lnSpc>
                <a:spcPts val="1200"/>
              </a:lnSpc>
              <a:spcAft>
                <a:spcPts val="0"/>
              </a:spcAft>
              <a:defRPr sz="900"/>
            </a:lvl4pPr>
            <a:lvl5pPr>
              <a:lnSpc>
                <a:spcPts val="1200"/>
              </a:lnSpc>
              <a:spcAft>
                <a:spcPts val="0"/>
              </a:spcAft>
              <a:defRPr sz="900"/>
            </a:lvl5pPr>
            <a:lvl6pPr>
              <a:lnSpc>
                <a:spcPts val="1200"/>
              </a:lnSpc>
              <a:spcAft>
                <a:spcPts val="0"/>
              </a:spcAft>
              <a:defRPr sz="900"/>
            </a:lvl6pPr>
            <a:lvl7pPr>
              <a:lnSpc>
                <a:spcPts val="1200"/>
              </a:lnSpc>
              <a:spcAft>
                <a:spcPts val="0"/>
              </a:spcAft>
              <a:defRPr sz="900"/>
            </a:lvl7pPr>
            <a:lvl8pPr>
              <a:lnSpc>
                <a:spcPts val="1200"/>
              </a:lnSpc>
              <a:spcAft>
                <a:spcPts val="0"/>
              </a:spcAft>
              <a:defRPr sz="900"/>
            </a:lvl8pPr>
            <a:lvl9pPr>
              <a:lnSpc>
                <a:spcPts val="1200"/>
              </a:lnSpc>
              <a:spcAft>
                <a:spcPts val="0"/>
              </a:spcAft>
              <a:defRPr sz="9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4262250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 userDrawn="1">
          <p15:clr>
            <a:srgbClr val="FBAE40"/>
          </p15:clr>
        </p15:guide>
        <p15:guide id="4" orient="horz" pos="2269" userDrawn="1">
          <p15:clr>
            <a:srgbClr val="FBAE40"/>
          </p15:clr>
        </p15:guide>
        <p15:guide id="5" pos="2790">
          <p15:clr>
            <a:srgbClr val="FBAE40"/>
          </p15:clr>
        </p15:guide>
        <p15:guide id="6" pos="544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468000" y="396000"/>
            <a:ext cx="7560000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468000" y="918000"/>
            <a:ext cx="7560000" cy="336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098AA80-601F-3413-3F50-122C39092FD0}"/>
              </a:ext>
            </a:extLst>
          </p:cNvPr>
          <p:cNvSpPr/>
          <p:nvPr userDrawn="1"/>
        </p:nvSpPr>
        <p:spPr>
          <a:xfrm>
            <a:off x="0" y="4663543"/>
            <a:ext cx="9144000" cy="479957"/>
          </a:xfrm>
          <a:prstGeom prst="rect">
            <a:avLst/>
          </a:prstGeom>
          <a:solidFill>
            <a:srgbClr val="003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013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F3000F-F0D4-1793-33CE-24941C3028C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482" y="4747500"/>
            <a:ext cx="1271159" cy="339502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324000" y="4840014"/>
            <a:ext cx="252000" cy="108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aseline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2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041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67" r:id="rId5"/>
    <p:sldLayoutId id="2147483658" r:id="rId6"/>
    <p:sldLayoutId id="2147483659" r:id="rId7"/>
    <p:sldLayoutId id="2147483660" r:id="rId8"/>
    <p:sldLayoutId id="2147483661" r:id="rId9"/>
    <p:sldLayoutId id="2147483663" r:id="rId10"/>
    <p:sldLayoutId id="2147483662" r:id="rId11"/>
    <p:sldLayoutId id="2147483664" r:id="rId12"/>
    <p:sldLayoutId id="2147483665" r:id="rId13"/>
    <p:sldLayoutId id="2147483666" r:id="rId14"/>
    <p:sldLayoutId id="2147483654" r:id="rId15"/>
    <p:sldLayoutId id="2147483655" r:id="rId16"/>
    <p:sldLayoutId id="2147483668" r:id="rId17"/>
  </p:sldLayoutIdLst>
  <p:hf hdr="0" ftr="0" dt="0"/>
  <p:txStyles>
    <p:title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7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1200"/>
        </a:spcAft>
        <a:buSzPct val="75000"/>
        <a:buFont typeface="Arial" panose="020B0604020202020204" pitchFamily="34" charset="0"/>
        <a:buNone/>
        <a:defRPr sz="15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SzPct val="75000"/>
        <a:buFont typeface="Arial" panose="020B0604020202020204" pitchFamily="34" charset="0"/>
        <a:buNone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234000" indent="-23400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468000" indent="-23400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02000" indent="-23400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SzPct val="75000"/>
        <a:buFont typeface="Arial" panose="020B0604020202020204" pitchFamily="34" charset="0"/>
        <a:buNone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SzPct val="75000"/>
        <a:buFont typeface="Arial" panose="020B0604020202020204" pitchFamily="34" charset="0"/>
        <a:buNone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SzPct val="75000"/>
        <a:buFont typeface="Arial" panose="020B0604020202020204" pitchFamily="34" charset="0"/>
        <a:buNone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6858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SzPct val="75000"/>
        <a:buFont typeface="Arial" panose="020B0604020202020204" pitchFamily="34" charset="0"/>
        <a:buNone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 userDrawn="1">
          <p15:clr>
            <a:srgbClr val="5ACBF0"/>
          </p15:clr>
        </p15:guide>
        <p15:guide id="2" pos="5059" userDrawn="1">
          <p15:clr>
            <a:srgbClr val="5ACBF0"/>
          </p15:clr>
        </p15:guide>
        <p15:guide id="3" orient="horz" pos="245" userDrawn="1">
          <p15:clr>
            <a:srgbClr val="5ACBF0"/>
          </p15:clr>
        </p15:guide>
        <p15:guide id="4" orient="horz" pos="2700" userDrawn="1">
          <p15:clr>
            <a:srgbClr val="5ACBF0"/>
          </p15:clr>
        </p15:guide>
        <p15:guide id="5" pos="5443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7ufkMTshjz8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ationalgeographic.de/geschichte-und-kultur/2017/11/wo-sind-die-schiffe-von-christoph-kolumbus/" TargetMode="External"/><Relationship Id="rId2" Type="http://schemas.openxmlformats.org/officeDocument/2006/relationships/hyperlink" Target="https://www.freecountrymaps.com/karte/stadte/spanien/538161751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imevideo.com/detail/1492---Die-Eroberung-des-Paradieses/0RZIA95WL209180W7LLCEFHLOZ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film/movie/82689/1492" TargetMode="External"/><Relationship Id="rId2" Type="http://schemas.openxmlformats.org/officeDocument/2006/relationships/hyperlink" Target="https://www.primevideo.com/detail/1492---Die-Eroberung-des-Paradieses/0RZIA95WL209180W7LLCEFHLOZ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hdg.de/lemo/biografie/erich-kaestner.html" TargetMode="External"/><Relationship Id="rId5" Type="http://schemas.openxmlformats.org/officeDocument/2006/relationships/hyperlink" Target="https://www1.wdr.de/radio/wdr5/sendungen/zeitzeichen/zeitzeichen-kolumbus-expedition-amerika-100.html" TargetMode="External"/><Relationship Id="rId4" Type="http://schemas.openxmlformats.org/officeDocument/2006/relationships/hyperlink" Target="https://www.kino.de/film/1492-die-eroberung-des-paradieses-1992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.de/geolino/mensch/8954-rtkl-kolumbus-der-entdecker-amerikas" TargetMode="External"/><Relationship Id="rId2" Type="http://schemas.openxmlformats.org/officeDocument/2006/relationships/hyperlink" Target="https://de.wikipedia.org/wiki/Christoph_Kolumbu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URL:https://en.wikipedia.org/wiki/Peter_Martyr_d%27Anghiera" TargetMode="External"/><Relationship Id="rId5" Type="http://schemas.openxmlformats.org/officeDocument/2006/relationships/hyperlink" Target="https://www.ardalpha.de/wissen/geschichte/historische-persoenlichkeiten/christoph-kolumbus-entdecker-amerika-schiffe-fakten-100~_image-2_-9823676e711b1e60923936e299907dca0d26f166.html" TargetMode="External"/><Relationship Id="rId4" Type="http://schemas.openxmlformats.org/officeDocument/2006/relationships/hyperlink" Target="https://www1.wdr.de/radio/wdr5/sendungen/zeitzeichen/kolumbus-100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hs=8U79&amp;sca_esv=ff24eace6b27a26e&amp;channel=iphone_bm&amp;q=Ni%C3%B1a&amp;source=lnms&amp;fbs=ADc_l-YGrpJMQtvjQ6h14rj-dfIrbPkd_Upq68wJVnEIgo2Pwxu679PACFfTKv4n_1_FsyWRtH6VXdFUsrvx5e4Eax_X0SClGlM18Zek-0ZygkiYzJnsIQoLM_OT0CpiHHM6t-bUQOGXy8IfyZy9Xyhmity71tq64_qb0qpDXvtHgX-O46C-uSLKhnzaYAiQQPCeuxJp2c44i_EVvJiY-y39FYeivy3yXQ&amp;sa=X&amp;ved=2ahUKEwiN2on174OTAxUcRvEDHcqyMEgQgK4QegYIAQgAEAQ&amp;biw=1366&amp;bih=896&amp;dpr=2" TargetMode="External"/><Relationship Id="rId2" Type="http://schemas.openxmlformats.org/officeDocument/2006/relationships/hyperlink" Target="https://www.google.com/search?client=safari&amp;hs=8U79&amp;sca_esv=ff24eace6b27a26e&amp;channel=iphone_bm&amp;q=Santa+Maria&amp;source=lnms&amp;fbs=ADc_l-YGrpJMQtvjQ6h14rj-dfIrbPkd_Upq68wJVnEIgo2Pwxu679PACFfTKv4n_1_FsyWRtH6VXdFUsrvx5e4Eax_X0SClGlM18Zek-0ZygkiYzJnsIQoLM_OT0CpiHHM6t-bUQOGXy8IfyZy9Xyhmity71tq64_qb0qpDXvtHgX-O46C-uSLKhnzaYAiQQPCeuxJp2c44i_EVvJiY-y39FYeivy3yXQ&amp;sa=X&amp;ved=2ahUKEwiN2on174OTAxUcRvEDHcqyMEgQgK4QegYIAQgAEAM&amp;biw=1366&amp;bih=896&amp;dpr=2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www.google.com/search?client=safari&amp;hs=8U79&amp;sca_esv=ff24eace6b27a26e&amp;channel=iphone_bm&amp;q=Pinta&amp;source=lnms&amp;fbs=ADc_l-YGrpJMQtvjQ6h14rj-dfIrbPkd_Upq68wJVnEIgo2Pwxu679PACFfTKv4n_1_FsyWRtH6VXdFUsrvx5e4Eax_X0SClGlM18Zek-0ZygkiYzJnsIQoLM_OT0CpiHHM6t-bUQOGXy8IfyZy9Xyhmity71tq64_qb0qpDXvtHgX-O46C-uSLKhnzaYAiQQPCeuxJp2c44i_EVvJiY-y39FYeivy3yXQ&amp;sa=X&amp;ved=2ahUKEwiN2on174OTAxUcRvEDHcqyMEgQgK4QegYIAQgAEAU&amp;biw=1366&amp;bih=896&amp;dpr=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">
            <a:extLst>
              <a:ext uri="{FF2B5EF4-FFF2-40B4-BE49-F238E27FC236}">
                <a16:creationId xmlns:a16="http://schemas.microsoft.com/office/drawing/2014/main" id="{591F5E70-F6F5-4247-85F2-66AA884FA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48" y="3938427"/>
            <a:ext cx="8218700" cy="426105"/>
          </a:xfrm>
        </p:spPr>
        <p:txBody>
          <a:bodyPr/>
          <a:lstStyle/>
          <a:p>
            <a:r>
              <a:rPr lang="de-DE" sz="4600" b="1" dirty="0"/>
              <a:t>Aktionstag </a:t>
            </a:r>
            <a:endParaRPr lang="de-DE" sz="4600" b="1" dirty="0">
              <a:solidFill>
                <a:schemeClr val="bg1"/>
              </a:solidFill>
            </a:endParaRPr>
          </a:p>
        </p:txBody>
      </p:sp>
      <p:sp>
        <p:nvSpPr>
          <p:cNvPr id="2" name="Untertitel">
            <a:extLst>
              <a:ext uri="{FF2B5EF4-FFF2-40B4-BE49-F238E27FC236}">
                <a16:creationId xmlns:a16="http://schemas.microsoft.com/office/drawing/2014/main" id="{3F806E7C-E56D-41BC-8AA6-00785CAB756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5536" y="4364531"/>
            <a:ext cx="8362716" cy="601311"/>
          </a:xfrm>
        </p:spPr>
        <p:txBody>
          <a:bodyPr/>
          <a:lstStyle/>
          <a:p>
            <a:r>
              <a:rPr lang="de-DE" altLang="de-DE" sz="1800" i="1" dirty="0" err="1">
                <a:solidFill>
                  <a:schemeClr val="bg1"/>
                </a:solidFill>
              </a:rPr>
              <a:t>Mundus</a:t>
            </a:r>
            <a:r>
              <a:rPr lang="de-DE" altLang="de-DE" sz="1800" i="1" dirty="0">
                <a:solidFill>
                  <a:schemeClr val="bg1"/>
                </a:solidFill>
              </a:rPr>
              <a:t> Novus…</a:t>
            </a:r>
            <a:r>
              <a:rPr lang="de-DE" altLang="de-DE" sz="1800" dirty="0">
                <a:solidFill>
                  <a:schemeClr val="bg1"/>
                </a:solidFill>
              </a:rPr>
              <a:t>nicht jeder, der nach Indien fährt, entdeckt Amerika </a:t>
            </a:r>
            <a:endParaRPr lang="de-DE" altLang="de-DE" sz="1800" i="1" dirty="0">
              <a:solidFill>
                <a:schemeClr val="bg1"/>
              </a:solidFill>
            </a:endParaRPr>
          </a:p>
          <a:p>
            <a:r>
              <a:rPr lang="de-DE" altLang="de-DE" sz="1800" b="1" dirty="0">
                <a:solidFill>
                  <a:schemeClr val="bg1"/>
                </a:solidFill>
              </a:rPr>
              <a:t>30.04.2026 / Chantal Maschke &amp; </a:t>
            </a:r>
            <a:r>
              <a:rPr lang="de-DE" altLang="de-DE" sz="1800" b="1">
                <a:solidFill>
                  <a:schemeClr val="bg1"/>
                </a:solidFill>
              </a:rPr>
              <a:t>Hannah Oetelshoven </a:t>
            </a:r>
            <a:endParaRPr lang="de-DE" altLang="de-DE" sz="1800" b="1" dirty="0">
              <a:solidFill>
                <a:schemeClr val="bg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9320186-6D3B-9C62-C71A-394546560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7747731" cy="309651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24F306C-F518-B9AB-CF67-134EC882E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146" y="1096208"/>
            <a:ext cx="3402141" cy="1614176"/>
          </a:xfrm>
          <a:prstGeom prst="rect">
            <a:avLst/>
          </a:prstGeom>
        </p:spPr>
      </p:pic>
      <p:pic>
        <p:nvPicPr>
          <p:cNvPr id="7" name="Grafik 6" descr="Segelboot mit einfarbiger Füllung">
            <a:extLst>
              <a:ext uri="{FF2B5EF4-FFF2-40B4-BE49-F238E27FC236}">
                <a16:creationId xmlns:a16="http://schemas.microsoft.com/office/drawing/2014/main" id="{A5441BED-D3F4-46D6-807B-DC8323FDEF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8795" y="1922541"/>
            <a:ext cx="1273864" cy="127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0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B4576-3606-18BD-5BE4-C93030750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 für die Expedition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4E66DC-DAF3-6213-66B5-CC344DDA7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Logbuch des Kolumbus: </a:t>
            </a:r>
          </a:p>
          <a:p>
            <a:r>
              <a:rPr lang="de-DE" dirty="0"/>
              <a:t>„Der erste Brief aus der neuen Welt“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EA3000-B140-67EA-E4C7-1DFC55E22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10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FB7211-527A-4C61-B6CD-ACDDEE44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790" y="268324"/>
            <a:ext cx="2618211" cy="404214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4181A52-A98C-C971-4833-9FBD02B4D61C}"/>
              </a:ext>
            </a:extLst>
          </p:cNvPr>
          <p:cNvSpPr txBox="1"/>
          <p:nvPr/>
        </p:nvSpPr>
        <p:spPr>
          <a:xfrm>
            <a:off x="638786" y="4747501"/>
            <a:ext cx="39332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7" name="Grafik 6" descr="Geöffnetes Buch mit einfarbiger Füllung">
            <a:extLst>
              <a:ext uri="{FF2B5EF4-FFF2-40B4-BE49-F238E27FC236}">
                <a16:creationId xmlns:a16="http://schemas.microsoft.com/office/drawing/2014/main" id="{0D2EB166-B3EB-60EA-E936-959EF06002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5439" y="3698482"/>
            <a:ext cx="726793" cy="726793"/>
          </a:xfrm>
          <a:prstGeom prst="rect">
            <a:avLst/>
          </a:prstGeom>
        </p:spPr>
      </p:pic>
      <p:pic>
        <p:nvPicPr>
          <p:cNvPr id="8" name="Grafik 7" descr="Feder mit einfarbiger Füllung">
            <a:extLst>
              <a:ext uri="{FF2B5EF4-FFF2-40B4-BE49-F238E27FC236}">
                <a16:creationId xmlns:a16="http://schemas.microsoft.com/office/drawing/2014/main" id="{36FC179B-B371-7907-408C-550B4C7A4D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0642" y="302302"/>
            <a:ext cx="685515" cy="68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5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BF50F-3392-A09F-4677-77D3729A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Textbesprechung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25956D-EB2F-9592-48B3-5AFA9BF1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11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9F3B8B6-718F-69FE-DCF8-A492A9A5FC2A}"/>
              </a:ext>
            </a:extLst>
          </p:cNvPr>
          <p:cNvSpPr txBox="1"/>
          <p:nvPr/>
        </p:nvSpPr>
        <p:spPr>
          <a:xfrm>
            <a:off x="624516" y="4747500"/>
            <a:ext cx="565413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E180CC94-4F8A-3579-D079-A53F90221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319160"/>
              </p:ext>
            </p:extLst>
          </p:nvPr>
        </p:nvGraphicFramePr>
        <p:xfrm>
          <a:off x="251519" y="1464072"/>
          <a:ext cx="8784977" cy="187642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25369">
                  <a:extLst>
                    <a:ext uri="{9D8B030D-6E8A-4147-A177-3AD203B41FA5}">
                      <a16:colId xmlns:a16="http://schemas.microsoft.com/office/drawing/2014/main" val="1644645212"/>
                    </a:ext>
                  </a:extLst>
                </a:gridCol>
                <a:gridCol w="8459608">
                  <a:extLst>
                    <a:ext uri="{9D8B030D-6E8A-4147-A177-3AD203B41FA5}">
                      <a16:colId xmlns:a16="http://schemas.microsoft.com/office/drawing/2014/main" val="156241512"/>
                    </a:ext>
                  </a:extLst>
                </a:gridCol>
              </a:tblGrid>
              <a:tr h="176847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1   2    3       </a:t>
                      </a:r>
                      <a:br>
                        <a:rPr lang="en-US" sz="1600" dirty="0">
                          <a:effectLst/>
                        </a:rPr>
                      </a:br>
                      <a:endParaRPr lang="de-D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la-Latn" sz="1600" dirty="0">
                          <a:effectLst/>
                        </a:rPr>
                        <a:t>Psittacos, quorum alii virides erant, alii flavi toto corpore, alii similes Indicis, torquati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la-Latn" sz="1600" dirty="0">
                          <a:effectLst/>
                        </a:rPr>
                        <a:t>minio,</a:t>
                      </a:r>
                      <a:br>
                        <a:rPr lang="de-DE" sz="1600" dirty="0">
                          <a:effectLst/>
                        </a:rPr>
                      </a:br>
                      <a:r>
                        <a:rPr lang="en-US" sz="1600" dirty="0" err="1">
                          <a:effectLst/>
                        </a:rPr>
                        <a:t>ut</a:t>
                      </a:r>
                      <a:r>
                        <a:rPr lang="en-US" sz="1600" dirty="0">
                          <a:effectLst/>
                        </a:rPr>
                        <a:t> Plinius </a:t>
                      </a:r>
                      <a:r>
                        <a:rPr lang="en-US" sz="1600" dirty="0" err="1">
                          <a:effectLst/>
                        </a:rPr>
                        <a:t>ait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la-Latn" sz="1600" dirty="0">
                          <a:effectLst/>
                        </a:rPr>
                        <a:t>quadraginta tulerunt: alas habent versicolores, viridibus enim et flavis pennis quasdam habent caeruleas et purpureas mixtas.</a:t>
                      </a:r>
                      <a:endParaRPr lang="de-DE" sz="16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7377803"/>
                  </a:ext>
                </a:extLst>
              </a:tr>
            </a:tbl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FE7B4EF6-6815-42EE-9AE2-B4D8F2A240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50" y="239441"/>
            <a:ext cx="1910671" cy="1081023"/>
          </a:xfrm>
          <a:prstGeom prst="rect">
            <a:avLst/>
          </a:prstGeom>
        </p:spPr>
      </p:pic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7FE958E0-BE78-8BFB-36D7-0DD363D63F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577649"/>
              </p:ext>
            </p:extLst>
          </p:nvPr>
        </p:nvGraphicFramePr>
        <p:xfrm>
          <a:off x="251518" y="1451940"/>
          <a:ext cx="8784977" cy="24541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1">
                  <a:extLst>
                    <a:ext uri="{9D8B030D-6E8A-4147-A177-3AD203B41FA5}">
                      <a16:colId xmlns:a16="http://schemas.microsoft.com/office/drawing/2014/main" val="3394871605"/>
                    </a:ext>
                  </a:extLst>
                </a:gridCol>
                <a:gridCol w="8424936">
                  <a:extLst>
                    <a:ext uri="{9D8B030D-6E8A-4147-A177-3AD203B41FA5}">
                      <a16:colId xmlns:a16="http://schemas.microsoft.com/office/drawing/2014/main" val="1228915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600" dirty="0"/>
                        <a:t>4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600" dirty="0"/>
                        <a:t>5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a-Latn" sz="1600" dirty="0">
                          <a:effectLst/>
                        </a:rPr>
                        <a:t>Haec volui de psittacis r</a:t>
                      </a:r>
                      <a:r>
                        <a:rPr lang="de-DE" sz="1600" dirty="0">
                          <a:effectLst/>
                        </a:rPr>
                        <a:t>e</a:t>
                      </a:r>
                      <a:r>
                        <a:rPr lang="la-Latn" sz="1600" dirty="0">
                          <a:effectLst/>
                        </a:rPr>
                        <a:t>citavisse</a:t>
                      </a:r>
                      <a:r>
                        <a:rPr lang="de-DE" sz="1600" dirty="0">
                          <a:effectLst/>
                        </a:rPr>
                        <a:t>,</a:t>
                      </a:r>
                      <a:r>
                        <a:rPr lang="la-Latn" sz="1600" dirty="0">
                          <a:effectLst/>
                        </a:rPr>
                        <a:t> quoniam, quamvis huius Christophori Coloni opinio magnitudini sphaerae et opinioni veterum de subnavigabili orbe videatur adversari, psittaci tamen inde asportati vel propinquitate vel natura solum Indicum has insulas sapere indicant.</a:t>
                      </a:r>
                      <a:endParaRPr lang="de-DE" sz="1600" dirty="0">
                        <a:effectLst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71785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FE536B61-BD08-93AD-759C-2885E0042BD2}"/>
              </a:ext>
            </a:extLst>
          </p:cNvPr>
          <p:cNvSpPr txBox="1"/>
          <p:nvPr/>
        </p:nvSpPr>
        <p:spPr>
          <a:xfrm>
            <a:off x="222815" y="1436824"/>
            <a:ext cx="8338598" cy="226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de-DE" sz="1600" dirty="0"/>
              <a:t>Auf seiner ersten Entdeckungsfahrt Richtung Indien (1492-1493) landet Christoph Columbus (Christophorus </a:t>
            </a:r>
            <a:r>
              <a:rPr lang="de-DE" sz="1600" dirty="0" err="1"/>
              <a:t>Colonus</a:t>
            </a:r>
            <a:r>
              <a:rPr lang="de-DE" sz="1600" dirty="0"/>
              <a:t>, i m) auf der Insel Hispaniola, dem heutigen Haiti und der Dominikanischen Republik. Als Beweis für ihre Entdeckung Indiens finden Columbus und seine Männer auffällig farbenprächtige Papageien (</a:t>
            </a:r>
            <a:r>
              <a:rPr lang="de-DE" sz="1600" dirty="0" err="1"/>
              <a:t>psittacus</a:t>
            </a:r>
            <a:r>
              <a:rPr lang="de-DE" sz="1600" dirty="0"/>
              <a:t>, </a:t>
            </a:r>
            <a:r>
              <a:rPr lang="de-DE" sz="1600" dirty="0" err="1"/>
              <a:t>psittaci</a:t>
            </a:r>
            <a:r>
              <a:rPr lang="de-DE" sz="1600" dirty="0"/>
              <a:t> m)…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7327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AB65F-F929-5133-743F-CC078978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F64E9F-9051-0292-A92F-B8645AA0C2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Entdeckung der neuen Welt 1492?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F0BC1B-A79D-CA93-A8F7-2FB22C1F9E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40288"/>
            <a:ext cx="252413" cy="107950"/>
          </a:xfrm>
        </p:spPr>
        <p:txBody>
          <a:bodyPr/>
          <a:lstStyle/>
          <a:p>
            <a:fld id="{6C8FC03C-C266-4645-ABC5-645062898383}" type="slidenum">
              <a:rPr lang="de-DE" smtClean="0"/>
              <a:pPr/>
              <a:t>12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B8214A-5F4F-FD99-1140-6CEFBA6FC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196" y="2411619"/>
            <a:ext cx="4806950" cy="242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65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3AB7E-5406-F653-A6B8-31927215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A21DC5-9674-A66D-D0C5-E4360A298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Kolumbus erkannte die Entdeckung Amerikas nicht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 glaubte, in Indien zu sein (so nannte er z.B. die Einwohner auch </a:t>
            </a:r>
            <a:r>
              <a:rPr lang="de-DE" dirty="0" err="1"/>
              <a:t>Indi</a:t>
            </a:r>
            <a:r>
              <a:rPr lang="de-DE" dirty="0"/>
              <a:t>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F749DB-8F29-6BD6-938E-F21D4C84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13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6A3D197-904C-FFE9-CD11-14A3CC34B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47630"/>
            <a:ext cx="5710719" cy="290395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E26BE35-27C8-FA56-9F06-AE0B217C1988}"/>
              </a:ext>
            </a:extLst>
          </p:cNvPr>
          <p:cNvSpPr txBox="1"/>
          <p:nvPr/>
        </p:nvSpPr>
        <p:spPr>
          <a:xfrm>
            <a:off x="609599" y="4747501"/>
            <a:ext cx="49412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B3C4C8C-9C6B-D365-9984-F35CEB5C0D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841" y="3462285"/>
            <a:ext cx="1066800" cy="105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8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5B26D1-71F3-BDEA-3D0F-110F42784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Produktiv-kreative Umsetzung von Texten: </a:t>
            </a:r>
            <a:br>
              <a:rPr lang="de-DE" dirty="0"/>
            </a:br>
            <a:r>
              <a:rPr lang="de-DE" dirty="0"/>
              <a:t>1492 – Die Eroberung des Paradieses (filmische Umsetzung)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649004-EC80-5BD8-483B-AE2B23663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289752"/>
            <a:ext cx="7560000" cy="3366000"/>
          </a:xfrm>
        </p:spPr>
        <p:txBody>
          <a:bodyPr/>
          <a:lstStyle/>
          <a:p>
            <a:endParaRPr lang="de-DE" dirty="0"/>
          </a:p>
          <a:p>
            <a:r>
              <a:rPr lang="de-DE" dirty="0">
                <a:hlinkClick r:id="rId2"/>
              </a:rPr>
              <a:t>https://</a:t>
            </a:r>
            <a:r>
              <a:rPr lang="de-DE" dirty="0" err="1">
                <a:hlinkClick r:id="rId2"/>
              </a:rPr>
              <a:t>www.youtube.com</a:t>
            </a:r>
            <a:r>
              <a:rPr lang="de-DE" dirty="0">
                <a:hlinkClick r:id="rId2"/>
              </a:rPr>
              <a:t>/watch?v=</a:t>
            </a:r>
            <a:r>
              <a:rPr lang="de-DE" dirty="0" err="1">
                <a:hlinkClick r:id="rId2"/>
              </a:rPr>
              <a:t>7ufkMTshjz8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F1FCC2-0E96-17A8-6134-4D797F0D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14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C9602E7-FE25-DCB9-EEE3-845F8B15F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00" y="1317550"/>
            <a:ext cx="3277644" cy="144868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21A6619-5014-B11F-0828-EAF41C314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11" y="2388984"/>
            <a:ext cx="2959102" cy="14486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08131FD-350B-273E-9E06-E69A6EDCE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8365" y="2813573"/>
            <a:ext cx="3067931" cy="186997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B4FF9F5-E07F-D19C-233F-77EBA2FB893E}"/>
              </a:ext>
            </a:extLst>
          </p:cNvPr>
          <p:cNvSpPr txBox="1"/>
          <p:nvPr/>
        </p:nvSpPr>
        <p:spPr>
          <a:xfrm>
            <a:off x="468000" y="4743973"/>
            <a:ext cx="40405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4714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3F9D6-B659-91EB-37CD-E5358373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1492 – Die Eroberung des Paradieses – Ist die Umsetzung gelungen?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E0D60A-CD46-04C1-0F01-B59B90B15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00" y="1127031"/>
            <a:ext cx="7560000" cy="3366000"/>
          </a:xfrm>
        </p:spPr>
        <p:txBody>
          <a:bodyPr/>
          <a:lstStyle/>
          <a:p>
            <a:endParaRPr lang="de-DE" dirty="0"/>
          </a:p>
          <a:p>
            <a:pPr marL="285750" indent="-285750">
              <a:buFont typeface="Wingdings" pitchFamily="2" charset="2"/>
              <a:buChar char="§"/>
            </a:pPr>
            <a:r>
              <a:rPr lang="de-DE" dirty="0"/>
              <a:t>Visuell: weite Panoramen, Sonnenlicht, religiöse Symbolik + Kolumbus im Zentrum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dirty="0"/>
              <a:t>Auditiv: epische Musik, Chöre, Trompeten + Dialoge betonen Glauben, Schicksal und Entdeckergeist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dirty="0"/>
              <a:t>Affektiv: Zuschauer sollen Bewunderung, Hoffnung, Ergriffenheit empfinden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dirty="0"/>
              <a:t>Emotionen überlagern historische Distanz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81024C-37FB-920E-4BBA-45B47D24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15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2526C6E-71ED-1E60-5355-5EE0AEC8F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903" y="3003404"/>
            <a:ext cx="3361097" cy="1553715"/>
          </a:xfrm>
          <a:prstGeom prst="rect">
            <a:avLst/>
          </a:prstGeom>
        </p:spPr>
      </p:pic>
      <p:pic>
        <p:nvPicPr>
          <p:cNvPr id="6" name="Grafik 5" descr="Route zwei Stecknadeln mit Weg mit einfarbiger Füllung">
            <a:extLst>
              <a:ext uri="{FF2B5EF4-FFF2-40B4-BE49-F238E27FC236}">
                <a16:creationId xmlns:a16="http://schemas.microsoft.com/office/drawing/2014/main" id="{EA1A6664-AAC1-2602-E24F-45D1A8FD9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921" y="3721768"/>
            <a:ext cx="914400" cy="9144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67CBEFA-B19A-DEF1-A15C-EA2756FCCC88}"/>
              </a:ext>
            </a:extLst>
          </p:cNvPr>
          <p:cNvSpPr txBox="1"/>
          <p:nvPr/>
        </p:nvSpPr>
        <p:spPr>
          <a:xfrm>
            <a:off x="468000" y="4747500"/>
            <a:ext cx="4342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397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6BDBB-BD63-6EB2-BE35-C6EAD1CF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720623-7773-641E-92AF-36D90E32B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786" y="764432"/>
            <a:ext cx="8856214" cy="3165486"/>
          </a:xfrm>
        </p:spPr>
        <p:txBody>
          <a:bodyPr/>
          <a:lstStyle/>
          <a:p>
            <a:r>
              <a:rPr lang="de-DE" dirty="0"/>
              <a:t>Literaturverzeichnis: </a:t>
            </a:r>
          </a:p>
          <a:p>
            <a:r>
              <a:rPr lang="de-DE" dirty="0"/>
              <a:t>Menninger, Annerose: Historische Spielfilme als Geschichtsvermittler. Kolumbus und Amerika im populären Spielfilm, Stuttgart 2010. </a:t>
            </a:r>
          </a:p>
          <a:p>
            <a:r>
              <a:rPr lang="de-DE" dirty="0" err="1"/>
              <a:t>Transcursus</a:t>
            </a:r>
            <a:r>
              <a:rPr lang="de-DE" dirty="0"/>
              <a:t>: Band 1 – Aufbruch in ferne Welten. Marco Polo reist in den Fernen Osten. Christoph Kolumbus entdeckt Amerika. Lateinische Texte zur Übergangslektüre, </a:t>
            </a:r>
            <a:r>
              <a:rPr lang="de-DE" dirty="0" err="1"/>
              <a:t>Oldenbourg</a:t>
            </a:r>
            <a:r>
              <a:rPr lang="de-DE" dirty="0"/>
              <a:t> Schulbuchverlag, 2007. </a:t>
            </a:r>
          </a:p>
          <a:p>
            <a:r>
              <a:rPr lang="de-DE" dirty="0"/>
              <a:t>Abbildungsverzeichnis: </a:t>
            </a:r>
          </a:p>
          <a:p>
            <a:r>
              <a:rPr lang="de-DE" dirty="0"/>
              <a:t>Abb. Landkarte Spanien (Palos): URL:  </a:t>
            </a:r>
            <a:r>
              <a:rPr lang="de-DE" dirty="0">
                <a:hlinkClick r:id="rId2"/>
              </a:rPr>
              <a:t>https://</a:t>
            </a:r>
            <a:r>
              <a:rPr lang="de-DE" dirty="0" err="1">
                <a:hlinkClick r:id="rId2"/>
              </a:rPr>
              <a:t>www.freecountrymaps.com</a:t>
            </a:r>
            <a:r>
              <a:rPr lang="de-DE" dirty="0">
                <a:hlinkClick r:id="rId2"/>
              </a:rPr>
              <a:t>/karte/</a:t>
            </a:r>
            <a:r>
              <a:rPr lang="de-DE" dirty="0" err="1">
                <a:hlinkClick r:id="rId2"/>
              </a:rPr>
              <a:t>stadte</a:t>
            </a:r>
            <a:r>
              <a:rPr lang="de-DE" dirty="0">
                <a:hlinkClick r:id="rId2"/>
              </a:rPr>
              <a:t>/</a:t>
            </a:r>
            <a:r>
              <a:rPr lang="de-DE" dirty="0" err="1">
                <a:hlinkClick r:id="rId2"/>
              </a:rPr>
              <a:t>spanien</a:t>
            </a:r>
            <a:r>
              <a:rPr lang="de-DE" dirty="0">
                <a:hlinkClick r:id="rId2"/>
              </a:rPr>
              <a:t>/538161751/</a:t>
            </a:r>
            <a:r>
              <a:rPr lang="de-DE" dirty="0"/>
              <a:t>, geöffnet am 03.03.2026.</a:t>
            </a:r>
          </a:p>
          <a:p>
            <a:r>
              <a:rPr lang="de-DE" dirty="0"/>
              <a:t>Abb. Kolumbus‘ Schiffe: </a:t>
            </a:r>
            <a:r>
              <a:rPr lang="de-DE" dirty="0">
                <a:hlinkClick r:id="rId3"/>
              </a:rPr>
              <a:t>https://</a:t>
            </a:r>
            <a:r>
              <a:rPr lang="de-DE" dirty="0" err="1">
                <a:hlinkClick r:id="rId3"/>
              </a:rPr>
              <a:t>nationalgeographic.de</a:t>
            </a:r>
            <a:r>
              <a:rPr lang="de-DE" dirty="0">
                <a:hlinkClick r:id="rId3"/>
              </a:rPr>
              <a:t>/</a:t>
            </a:r>
            <a:r>
              <a:rPr lang="de-DE" dirty="0" err="1">
                <a:hlinkClick r:id="rId3"/>
              </a:rPr>
              <a:t>geschichte-und-kultur</a:t>
            </a:r>
            <a:r>
              <a:rPr lang="de-DE" dirty="0">
                <a:hlinkClick r:id="rId3"/>
              </a:rPr>
              <a:t>/2017/11/</a:t>
            </a:r>
            <a:r>
              <a:rPr lang="de-DE" dirty="0" err="1">
                <a:hlinkClick r:id="rId3"/>
              </a:rPr>
              <a:t>wo-sind-die-schiffe-von</a:t>
            </a:r>
            <a:r>
              <a:rPr lang="de-DE" dirty="0">
                <a:hlinkClick r:id="rId3"/>
              </a:rPr>
              <a:t>-</a:t>
            </a:r>
            <a:r>
              <a:rPr lang="de-DE" dirty="0" err="1">
                <a:hlinkClick r:id="rId3"/>
              </a:rPr>
              <a:t>christoph-kolumbus</a:t>
            </a:r>
            <a:r>
              <a:rPr lang="de-DE" dirty="0">
                <a:hlinkClick r:id="rId3"/>
              </a:rPr>
              <a:t>/</a:t>
            </a:r>
            <a:r>
              <a:rPr lang="de-DE" dirty="0"/>
              <a:t>, geöffnet am 03.03.2026</a:t>
            </a:r>
          </a:p>
          <a:p>
            <a:r>
              <a:rPr lang="de-DE" dirty="0"/>
              <a:t>Abb. Filmcover 1492 und </a:t>
            </a:r>
            <a:r>
              <a:rPr lang="de-DE" dirty="0" err="1"/>
              <a:t>Conquest</a:t>
            </a:r>
            <a:r>
              <a:rPr lang="de-DE" dirty="0"/>
              <a:t> of Paradise: URL: </a:t>
            </a:r>
            <a:r>
              <a:rPr lang="de-DE" dirty="0">
                <a:hlinkClick r:id="rId4"/>
              </a:rPr>
              <a:t>https://</a:t>
            </a:r>
            <a:r>
              <a:rPr lang="de-DE" dirty="0" err="1">
                <a:hlinkClick r:id="rId4"/>
              </a:rPr>
              <a:t>www.primevideo.com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detail</a:t>
            </a:r>
            <a:r>
              <a:rPr lang="de-DE" dirty="0">
                <a:hlinkClick r:id="rId4"/>
              </a:rPr>
              <a:t>/1492---Die-Eroberung-des-Paradieses/0RZIA95WL209180W7LLCEFHLOZ</a:t>
            </a:r>
            <a:r>
              <a:rPr lang="de-DE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174F0F-E7C5-23CC-AF0C-614FD1084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16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772FD20-CB4C-733A-D81B-D647B10C307A}"/>
              </a:ext>
            </a:extLst>
          </p:cNvPr>
          <p:cNvSpPr txBox="1"/>
          <p:nvPr/>
        </p:nvSpPr>
        <p:spPr>
          <a:xfrm>
            <a:off x="576000" y="4747500"/>
            <a:ext cx="38293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543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6158B-0EC0-A47A-5939-55BD0700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899F98-975E-F758-2833-C5C1C6447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Abb. Kolumbus 1492: URL: </a:t>
            </a:r>
            <a:r>
              <a:rPr lang="de-DE" dirty="0">
                <a:hlinkClick r:id="rId2"/>
              </a:rPr>
              <a:t>https://</a:t>
            </a:r>
            <a:r>
              <a:rPr lang="de-DE" dirty="0" err="1">
                <a:hlinkClick r:id="rId2"/>
              </a:rPr>
              <a:t>www.primevideo.com</a:t>
            </a:r>
            <a:r>
              <a:rPr lang="de-DE" dirty="0">
                <a:hlinkClick r:id="rId2"/>
              </a:rPr>
              <a:t>/</a:t>
            </a:r>
            <a:r>
              <a:rPr lang="de-DE" dirty="0" err="1">
                <a:hlinkClick r:id="rId2"/>
              </a:rPr>
              <a:t>detail</a:t>
            </a:r>
            <a:r>
              <a:rPr lang="de-DE" dirty="0">
                <a:hlinkClick r:id="rId2"/>
              </a:rPr>
              <a:t>/1492---Die-Eroberung-des-Paradieses/0RZIA95WL209180W7LLCEFHLOZ</a:t>
            </a:r>
            <a:r>
              <a:rPr lang="de-DE" dirty="0"/>
              <a:t>. </a:t>
            </a:r>
          </a:p>
          <a:p>
            <a:r>
              <a:rPr lang="de-DE" dirty="0"/>
              <a:t>Abb. Kolumbus und die indigenen Völker: URL: </a:t>
            </a:r>
            <a:r>
              <a:rPr lang="de-DE" dirty="0">
                <a:hlinkClick r:id="rId3"/>
              </a:rPr>
              <a:t>https://</a:t>
            </a:r>
            <a:r>
              <a:rPr lang="de-DE" dirty="0" err="1">
                <a:hlinkClick r:id="rId3"/>
              </a:rPr>
              <a:t>www.theguardian.com</a:t>
            </a:r>
            <a:r>
              <a:rPr lang="de-DE" dirty="0">
                <a:hlinkClick r:id="rId3"/>
              </a:rPr>
              <a:t>/film/movie/82689/1492</a:t>
            </a:r>
            <a:r>
              <a:rPr lang="de-DE" dirty="0"/>
              <a:t>.</a:t>
            </a:r>
          </a:p>
          <a:p>
            <a:r>
              <a:rPr lang="de-DE" dirty="0"/>
              <a:t>Abb. Kolumbus auf dem Schiff: URL: </a:t>
            </a:r>
            <a:r>
              <a:rPr lang="de-DE" dirty="0">
                <a:hlinkClick r:id="rId4"/>
              </a:rPr>
              <a:t>https://</a:t>
            </a:r>
            <a:r>
              <a:rPr lang="de-DE" dirty="0" err="1">
                <a:hlinkClick r:id="rId4"/>
              </a:rPr>
              <a:t>www.kino.de</a:t>
            </a:r>
            <a:r>
              <a:rPr lang="de-DE" dirty="0">
                <a:hlinkClick r:id="rId4"/>
              </a:rPr>
              <a:t>/film/</a:t>
            </a:r>
            <a:r>
              <a:rPr lang="de-DE" dirty="0" err="1">
                <a:hlinkClick r:id="rId4"/>
              </a:rPr>
              <a:t>1492-die-eroberung-des</a:t>
            </a:r>
            <a:r>
              <a:rPr lang="de-DE" dirty="0">
                <a:hlinkClick r:id="rId4"/>
              </a:rPr>
              <a:t>-paradieses-1992/</a:t>
            </a:r>
            <a:r>
              <a:rPr lang="de-DE" dirty="0"/>
              <a:t>.</a:t>
            </a:r>
          </a:p>
          <a:p>
            <a:r>
              <a:rPr lang="de-DE" dirty="0"/>
              <a:t>Icons (Filmklappe, Schiffe etc.): Quelle PowerPoint Piktogramme. </a:t>
            </a:r>
          </a:p>
          <a:p>
            <a:r>
              <a:rPr lang="de-DE" dirty="0"/>
              <a:t>Abb. Kolumbus betritt den amerikanischen Kontinent: URL: </a:t>
            </a:r>
            <a:r>
              <a:rPr lang="de-DE" dirty="0">
                <a:hlinkClick r:id="rId5"/>
              </a:rPr>
              <a:t>https://</a:t>
            </a:r>
            <a:r>
              <a:rPr lang="de-DE" dirty="0" err="1">
                <a:hlinkClick r:id="rId5"/>
              </a:rPr>
              <a:t>www1.wdr.de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radio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wdr5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sendungen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zeitzeichen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zeitzeichen-kolumbus</a:t>
            </a:r>
            <a:r>
              <a:rPr lang="de-DE" dirty="0">
                <a:hlinkClick r:id="rId5"/>
              </a:rPr>
              <a:t>-</a:t>
            </a:r>
            <a:r>
              <a:rPr lang="de-DE" dirty="0" err="1">
                <a:hlinkClick r:id="rId5"/>
              </a:rPr>
              <a:t>expedition-amerika</a:t>
            </a:r>
            <a:r>
              <a:rPr lang="de-DE" dirty="0">
                <a:hlinkClick r:id="rId5"/>
              </a:rPr>
              <a:t>-100.html</a:t>
            </a:r>
            <a:r>
              <a:rPr lang="de-DE" dirty="0"/>
              <a:t>, geöffnet am 03.03.2026. </a:t>
            </a:r>
          </a:p>
          <a:p>
            <a:r>
              <a:rPr lang="de-DE" dirty="0"/>
              <a:t>Abb. Erich Kästner: URL: </a:t>
            </a:r>
            <a:r>
              <a:rPr lang="de-DE" dirty="0">
                <a:hlinkClick r:id="rId6"/>
              </a:rPr>
              <a:t>https://</a:t>
            </a:r>
            <a:r>
              <a:rPr lang="de-DE" dirty="0" err="1">
                <a:hlinkClick r:id="rId6"/>
              </a:rPr>
              <a:t>www.hdg.de</a:t>
            </a:r>
            <a:r>
              <a:rPr lang="de-DE" dirty="0">
                <a:hlinkClick r:id="rId6"/>
              </a:rPr>
              <a:t>/</a:t>
            </a:r>
            <a:r>
              <a:rPr lang="de-DE" dirty="0" err="1">
                <a:hlinkClick r:id="rId6"/>
              </a:rPr>
              <a:t>lemo</a:t>
            </a:r>
            <a:r>
              <a:rPr lang="de-DE" dirty="0">
                <a:hlinkClick r:id="rId6"/>
              </a:rPr>
              <a:t>/</a:t>
            </a:r>
            <a:r>
              <a:rPr lang="de-DE" dirty="0" err="1">
                <a:hlinkClick r:id="rId6"/>
              </a:rPr>
              <a:t>biografie</a:t>
            </a:r>
            <a:r>
              <a:rPr lang="de-DE" dirty="0">
                <a:hlinkClick r:id="rId6"/>
              </a:rPr>
              <a:t>/</a:t>
            </a:r>
            <a:r>
              <a:rPr lang="de-DE" dirty="0" err="1">
                <a:hlinkClick r:id="rId6"/>
              </a:rPr>
              <a:t>erich-kaestner.html</a:t>
            </a:r>
            <a:r>
              <a:rPr lang="de-DE" dirty="0"/>
              <a:t>, geöffnet am 03.03.2026.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F17DD7-91CE-1C6D-1849-8080D646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17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DDF1251-7381-E8D9-DE40-C83EE140C649}"/>
              </a:ext>
            </a:extLst>
          </p:cNvPr>
          <p:cNvSpPr txBox="1"/>
          <p:nvPr/>
        </p:nvSpPr>
        <p:spPr>
          <a:xfrm>
            <a:off x="576000" y="4747500"/>
            <a:ext cx="42023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8383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263E5F-B7F8-C0A7-727F-29A8D30DF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DBEB31-2A98-BA30-A633-7C9707DCC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960041"/>
            <a:ext cx="8676000" cy="3366000"/>
          </a:xfrm>
        </p:spPr>
        <p:txBody>
          <a:bodyPr/>
          <a:lstStyle/>
          <a:p>
            <a:r>
              <a:rPr lang="de-DE" dirty="0"/>
              <a:t>Abb. Porträt Kolumbus + spanisches Königspaar: URL: </a:t>
            </a:r>
            <a:r>
              <a:rPr lang="de-DE" dirty="0">
                <a:hlinkClick r:id="rId2"/>
              </a:rPr>
              <a:t>https://de.wikipedia.org/wiki/Christoph_Kolumbus</a:t>
            </a:r>
            <a:r>
              <a:rPr lang="de-DE" dirty="0"/>
              <a:t>, geöffnet am 03.03.2026.</a:t>
            </a:r>
          </a:p>
          <a:p>
            <a:r>
              <a:rPr lang="de-DE" dirty="0"/>
              <a:t>Abb. Kolumbus-Denkmal: URL: </a:t>
            </a:r>
            <a:r>
              <a:rPr lang="de-DE" dirty="0">
                <a:hlinkClick r:id="rId3"/>
              </a:rPr>
              <a:t>https://www.geo.de/</a:t>
            </a:r>
            <a:r>
              <a:rPr lang="de-DE" dirty="0" err="1">
                <a:hlinkClick r:id="rId3"/>
              </a:rPr>
              <a:t>geolino</a:t>
            </a:r>
            <a:r>
              <a:rPr lang="de-DE" dirty="0">
                <a:hlinkClick r:id="rId3"/>
              </a:rPr>
              <a:t>/mensch/</a:t>
            </a:r>
            <a:r>
              <a:rPr lang="de-DE" dirty="0" err="1">
                <a:hlinkClick r:id="rId3"/>
              </a:rPr>
              <a:t>8954-rtkl-kolumbus-der</a:t>
            </a:r>
            <a:r>
              <a:rPr lang="de-DE" dirty="0">
                <a:hlinkClick r:id="rId3"/>
              </a:rPr>
              <a:t>-</a:t>
            </a:r>
            <a:r>
              <a:rPr lang="de-DE" dirty="0" err="1">
                <a:hlinkClick r:id="rId3"/>
              </a:rPr>
              <a:t>entdecker-amerikas</a:t>
            </a:r>
            <a:r>
              <a:rPr lang="de-DE" dirty="0"/>
              <a:t>, geöffnet am 03.03.2026. </a:t>
            </a:r>
          </a:p>
          <a:p>
            <a:r>
              <a:rPr lang="de-DE" dirty="0"/>
              <a:t>Abb. Kolumbus vor dem spanischen Königspaar: URL: </a:t>
            </a:r>
            <a:r>
              <a:rPr lang="de-DE" dirty="0">
                <a:hlinkClick r:id="rId4"/>
              </a:rPr>
              <a:t>https://</a:t>
            </a:r>
            <a:r>
              <a:rPr lang="de-DE" dirty="0" err="1">
                <a:hlinkClick r:id="rId4"/>
              </a:rPr>
              <a:t>www1.wdr.de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radio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wdr5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sendungen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zeitzeichen</a:t>
            </a:r>
            <a:r>
              <a:rPr lang="de-DE" dirty="0">
                <a:hlinkClick r:id="rId4"/>
              </a:rPr>
              <a:t>/</a:t>
            </a:r>
            <a:r>
              <a:rPr lang="de-DE" dirty="0" err="1">
                <a:hlinkClick r:id="rId4"/>
              </a:rPr>
              <a:t>kolumbus-100.html</a:t>
            </a:r>
            <a:r>
              <a:rPr lang="de-DE" dirty="0"/>
              <a:t>, geöffnet am 03.03.2026. </a:t>
            </a:r>
          </a:p>
          <a:p>
            <a:r>
              <a:rPr lang="de-DE" dirty="0"/>
              <a:t>Abb. Kolumbus‘ Route + Santa Maria: URL: </a:t>
            </a:r>
            <a:r>
              <a:rPr lang="de-DE" dirty="0">
                <a:hlinkClick r:id="rId5"/>
              </a:rPr>
              <a:t>https://</a:t>
            </a:r>
            <a:r>
              <a:rPr lang="de-DE" dirty="0" err="1">
                <a:hlinkClick r:id="rId5"/>
              </a:rPr>
              <a:t>www.ardalpha.de</a:t>
            </a:r>
            <a:r>
              <a:rPr lang="de-DE" dirty="0">
                <a:hlinkClick r:id="rId5"/>
              </a:rPr>
              <a:t>/wissen/</a:t>
            </a:r>
            <a:r>
              <a:rPr lang="de-DE" dirty="0" err="1">
                <a:hlinkClick r:id="rId5"/>
              </a:rPr>
              <a:t>geschichte</a:t>
            </a:r>
            <a:r>
              <a:rPr lang="de-DE" dirty="0">
                <a:hlinkClick r:id="rId5"/>
              </a:rPr>
              <a:t>/historische-</a:t>
            </a:r>
            <a:r>
              <a:rPr lang="de-DE" dirty="0" err="1">
                <a:hlinkClick r:id="rId5"/>
              </a:rPr>
              <a:t>persoenlichkeiten</a:t>
            </a:r>
            <a:r>
              <a:rPr lang="de-DE" dirty="0">
                <a:hlinkClick r:id="rId5"/>
              </a:rPr>
              <a:t>/</a:t>
            </a:r>
            <a:r>
              <a:rPr lang="de-DE" dirty="0" err="1">
                <a:hlinkClick r:id="rId5"/>
              </a:rPr>
              <a:t>christoph-kolumbus</a:t>
            </a:r>
            <a:r>
              <a:rPr lang="de-DE" dirty="0">
                <a:hlinkClick r:id="rId5"/>
              </a:rPr>
              <a:t>-</a:t>
            </a:r>
            <a:r>
              <a:rPr lang="de-DE" dirty="0" err="1">
                <a:hlinkClick r:id="rId5"/>
              </a:rPr>
              <a:t>entdecker-amerika</a:t>
            </a:r>
            <a:r>
              <a:rPr lang="de-DE" dirty="0">
                <a:hlinkClick r:id="rId5"/>
              </a:rPr>
              <a:t>-schiffe-fakten-100~_image-2_-9823676e711b1e60923936e299907dca0d26f166.html</a:t>
            </a:r>
            <a:r>
              <a:rPr lang="de-DE" dirty="0"/>
              <a:t>, geöffnet am 03.03.2026. </a:t>
            </a:r>
          </a:p>
          <a:p>
            <a:r>
              <a:rPr lang="de-DE" dirty="0"/>
              <a:t>Abb. Petrus </a:t>
            </a:r>
            <a:r>
              <a:rPr lang="de-DE" dirty="0" err="1"/>
              <a:t>Martyr</a:t>
            </a:r>
            <a:r>
              <a:rPr lang="de-DE" dirty="0"/>
              <a:t> </a:t>
            </a:r>
            <a:r>
              <a:rPr lang="de-DE" dirty="0" err="1"/>
              <a:t>Anglerius</a:t>
            </a:r>
            <a:r>
              <a:rPr lang="de-DE" dirty="0"/>
              <a:t>: URL: </a:t>
            </a:r>
            <a:r>
              <a:rPr lang="de-DE" dirty="0">
                <a:hlinkClick r:id="rId6"/>
              </a:rPr>
              <a:t> https://en.wikipedia.org/wiki/</a:t>
            </a:r>
            <a:r>
              <a:rPr lang="de-DE" dirty="0" err="1">
                <a:hlinkClick r:id="rId6"/>
              </a:rPr>
              <a:t>Peter_Martyr_d</a:t>
            </a:r>
            <a:r>
              <a:rPr lang="de-DE" dirty="0">
                <a:hlinkClick r:id="rId6"/>
              </a:rPr>
              <a:t>%</a:t>
            </a:r>
            <a:r>
              <a:rPr lang="de-DE" dirty="0" err="1">
                <a:hlinkClick r:id="rId6"/>
              </a:rPr>
              <a:t>27Anghiera</a:t>
            </a:r>
            <a:r>
              <a:rPr lang="de-DE" dirty="0"/>
              <a:t>, geöffnet am 03.03.2026.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7337A4-70C1-A781-9C72-5C21DABE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18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5937A9-AC11-CF2E-91AD-ADF47A66FE00}"/>
              </a:ext>
            </a:extLst>
          </p:cNvPr>
          <p:cNvSpPr txBox="1"/>
          <p:nvPr/>
        </p:nvSpPr>
        <p:spPr>
          <a:xfrm>
            <a:off x="576000" y="4743973"/>
            <a:ext cx="49118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6256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Logo der RUB">
            <a:extLst>
              <a:ext uri="{FF2B5EF4-FFF2-40B4-BE49-F238E27FC236}">
                <a16:creationId xmlns:a16="http://schemas.microsoft.com/office/drawing/2014/main" id="{80003CB7-2083-C803-7547-BDE78423C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347" y="2090831"/>
            <a:ext cx="3601305" cy="961839"/>
          </a:xfrm>
          <a:prstGeom prst="rect">
            <a:avLst/>
          </a:prstGeom>
        </p:spPr>
      </p:pic>
      <p:sp>
        <p:nvSpPr>
          <p:cNvPr id="3" name="Titel 2" hidden="1">
            <a:extLst>
              <a:ext uri="{FF2B5EF4-FFF2-40B4-BE49-F238E27FC236}">
                <a16:creationId xmlns:a16="http://schemas.microsoft.com/office/drawing/2014/main" id="{37C5D7C1-9B04-BE56-E202-2703CC179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99" y="-956642"/>
            <a:ext cx="8172000" cy="720000"/>
          </a:xfrm>
        </p:spPr>
        <p:txBody>
          <a:bodyPr/>
          <a:lstStyle/>
          <a:p>
            <a:r>
              <a:rPr lang="de-DE" dirty="0" err="1"/>
              <a:t>Endfolie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3428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3B5DB5-FE5C-13D9-B8E9-B3621C142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888750"/>
            <a:ext cx="7560000" cy="3366000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sz="2200" dirty="0"/>
              <a:t>„Irrtümer haben ihren Wert, aber nur hier und da, nicht </a:t>
            </a:r>
          </a:p>
          <a:p>
            <a:endParaRPr lang="de-DE" sz="2200" dirty="0"/>
          </a:p>
          <a:p>
            <a:r>
              <a:rPr lang="de-DE" sz="2200" dirty="0"/>
              <a:t>jeder, der nach Indien fährt, entdeckt Amerika“ </a:t>
            </a:r>
          </a:p>
          <a:p>
            <a:endParaRPr lang="de-DE" sz="2200" dirty="0"/>
          </a:p>
          <a:p>
            <a:r>
              <a:rPr lang="de-DE" sz="2200" dirty="0"/>
              <a:t>(Erich Kästner)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96C5345-4984-7E5B-097F-9F41555E8B5F}"/>
              </a:ext>
            </a:extLst>
          </p:cNvPr>
          <p:cNvSpPr txBox="1"/>
          <p:nvPr/>
        </p:nvSpPr>
        <p:spPr>
          <a:xfrm>
            <a:off x="319926" y="4747500"/>
            <a:ext cx="42520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5A0C6E66-B109-27F8-6FEE-F68AC73CE478}"/>
              </a:ext>
            </a:extLst>
          </p:cNvPr>
          <p:cNvSpPr/>
          <p:nvPr/>
        </p:nvSpPr>
        <p:spPr>
          <a:xfrm>
            <a:off x="0" y="396000"/>
            <a:ext cx="9004157" cy="3858750"/>
          </a:xfrm>
          <a:prstGeom prst="cloud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913F35-B972-F97D-F7C3-16874BAEC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400" y="2710656"/>
            <a:ext cx="1018578" cy="1026453"/>
          </a:xfrm>
          <a:prstGeom prst="rect">
            <a:avLst/>
          </a:prstGeom>
        </p:spPr>
      </p:pic>
      <p:pic>
        <p:nvPicPr>
          <p:cNvPr id="9" name="Grafik 8" descr="Lupe mit einfarbiger Füllung">
            <a:extLst>
              <a:ext uri="{FF2B5EF4-FFF2-40B4-BE49-F238E27FC236}">
                <a16:creationId xmlns:a16="http://schemas.microsoft.com/office/drawing/2014/main" id="{77296DA2-CE54-0956-A57A-1834612D85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3339" y="6227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8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CEB7DC-2C62-3A45-D78E-71813749A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Leitfrage: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BDA50C-8249-364D-A141-6F2B6E0CD7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Warum war Kolumbus sich so sicher, dass er Indien gefunden hat?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2AF557-09AE-B544-D3E4-C337B01B7C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40288"/>
            <a:ext cx="252413" cy="107950"/>
          </a:xfrm>
        </p:spPr>
        <p:txBody>
          <a:bodyPr/>
          <a:lstStyle/>
          <a:p>
            <a:fld id="{6C8FC03C-C266-4645-ABC5-645062898383}" type="slidenum">
              <a:rPr lang="de-DE" smtClean="0"/>
              <a:pPr/>
              <a:t>3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4AF3269-8B58-BDA2-B1D4-43470D12F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685" y="3257890"/>
            <a:ext cx="3294315" cy="18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4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1E637-F51D-9496-D2A9-91373801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 war Christoph Kolumbus?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A1EE1A-B67C-CFA9-E0E6-CAC94993E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Lebensdaten: 1451-1506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Gebürtiger Italiener (stammte aus Genua)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Nach Spanien gegangen, um Ferdinand II. und Isabella I. (kastilisches Königspaar) für seine Pläne gewinnen zu können (Geld, Ausstattung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Name ital.: </a:t>
            </a:r>
            <a:r>
              <a:rPr lang="de-DE" dirty="0" err="1"/>
              <a:t>Cristoforo</a:t>
            </a:r>
            <a:r>
              <a:rPr lang="de-DE" dirty="0"/>
              <a:t> Colombo; span.: </a:t>
            </a:r>
            <a:r>
              <a:rPr lang="de-DE" dirty="0" err="1"/>
              <a:t>Cristóbal</a:t>
            </a:r>
            <a:r>
              <a:rPr lang="de-DE" dirty="0"/>
              <a:t> </a:t>
            </a:r>
            <a:r>
              <a:rPr lang="de-DE" dirty="0" err="1"/>
              <a:t>Colón</a:t>
            </a:r>
            <a:r>
              <a:rPr lang="de-DE" dirty="0"/>
              <a:t>; lat.: Christophorus Columbus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Ziel seiner Expedition: er wollte über den Atlantik einen westlichen Seeweg nach Indien finden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Motive: Ruhm, Ansehen und Geld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A6218C8-382C-3059-ED1D-24A52C432FA9}"/>
              </a:ext>
            </a:extLst>
          </p:cNvPr>
          <p:cNvSpPr txBox="1"/>
          <p:nvPr/>
        </p:nvSpPr>
        <p:spPr>
          <a:xfrm>
            <a:off x="220037" y="4747500"/>
            <a:ext cx="523097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A5EF5D3-C4F3-18B8-CA00-8CC223A05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595" y="35027"/>
            <a:ext cx="1466405" cy="17659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64B94B5-120C-0737-D6E3-7FE95663F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233" y="3263335"/>
            <a:ext cx="1610767" cy="137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8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A196F9-7924-EDD4-719E-C3A9A061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Finanzierung der Expedition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1D357D-435D-F189-D4DD-C4060D710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Zur Durchführung seines Plan benötigte Kolumbus Unterstützung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Pläne wurden vom portugiesischen König Johann II. abgelehnt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Spanisches Königspaar (Ferdinand und Isabella) sagte Kolumbus 1492 Unterstützung zu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Gründe der Finanzierung: Verbreitung der christlichen Religion (katholisch) (+ Waren, wie Gold und Gewürze)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ECA4FC-AD95-CB89-3F96-A24C9E271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5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E7A345-8E0C-AC64-4343-2B3B19333D03}"/>
              </a:ext>
            </a:extLst>
          </p:cNvPr>
          <p:cNvSpPr txBox="1"/>
          <p:nvPr/>
        </p:nvSpPr>
        <p:spPr>
          <a:xfrm>
            <a:off x="576000" y="4714663"/>
            <a:ext cx="4504000" cy="303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A82B7DB-4D0B-E82C-D7DF-E2080C4B2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2823502"/>
            <a:ext cx="1310039" cy="167582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58622FF-D3CA-15D9-DCF2-487AA898F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038" y="2818859"/>
            <a:ext cx="1310039" cy="168047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D4D657C-8F47-F428-9EE0-FFE3FA39E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610" y="2673698"/>
            <a:ext cx="3254389" cy="18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5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54917-35EB-64F0-9A09-EBFB8ABE8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Beginn der Expedition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9A2E2-4938-C0A8-F1B8-3E5076A46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September 1492 ab Palos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E872BB-93E0-B581-F2D4-8A677DD6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6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C0E234-E9C0-8CE0-0CEE-6F557E01F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314" y="281843"/>
            <a:ext cx="4033242" cy="4064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F7B51FA-2781-38FC-10B8-6436064E17F0}"/>
              </a:ext>
            </a:extLst>
          </p:cNvPr>
          <p:cNvSpPr txBox="1"/>
          <p:nvPr/>
        </p:nvSpPr>
        <p:spPr>
          <a:xfrm>
            <a:off x="576000" y="4747501"/>
            <a:ext cx="403324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7" name="Grafik 6" descr="Segelboot wie Pirat mit einfarbiger Füllung">
            <a:extLst>
              <a:ext uri="{FF2B5EF4-FFF2-40B4-BE49-F238E27FC236}">
                <a16:creationId xmlns:a16="http://schemas.microsoft.com/office/drawing/2014/main" id="{B98B24D3-91F9-A214-19AD-91427923CC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6084" y="2063958"/>
            <a:ext cx="422835" cy="422835"/>
          </a:xfrm>
          <a:prstGeom prst="rect">
            <a:avLst/>
          </a:prstGeom>
        </p:spPr>
      </p:pic>
      <p:pic>
        <p:nvPicPr>
          <p:cNvPr id="9" name="Grafik 8" descr="Erdkugel: Amerika mit einfarbiger Füllung">
            <a:extLst>
              <a:ext uri="{FF2B5EF4-FFF2-40B4-BE49-F238E27FC236}">
                <a16:creationId xmlns:a16="http://schemas.microsoft.com/office/drawing/2014/main" id="{27EB533A-D2C7-3BC5-7276-2A72724CA1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7720" y="2043201"/>
            <a:ext cx="914400" cy="914400"/>
          </a:xfrm>
          <a:prstGeom prst="rect">
            <a:avLst/>
          </a:prstGeom>
        </p:spPr>
      </p:pic>
      <p:pic>
        <p:nvPicPr>
          <p:cNvPr id="10" name="Grafik 9" descr="Erdkugel: Afrika und Europa mit einfarbiger Füllung">
            <a:extLst>
              <a:ext uri="{FF2B5EF4-FFF2-40B4-BE49-F238E27FC236}">
                <a16:creationId xmlns:a16="http://schemas.microsoft.com/office/drawing/2014/main" id="{115DB278-143B-FB15-475E-FFA1BB48BD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1655" y="2043201"/>
            <a:ext cx="914400" cy="914400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F44A24F4-213A-82EE-DAF4-D523DCE18E58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1476055" y="2467680"/>
            <a:ext cx="1325936" cy="3272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30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7964C5-86DB-A08A-57EF-9C48FDAB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Kolumbus‘ Schiffe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9299BA-E162-340F-35BD-2BA64A349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3 Schiffe: </a:t>
            </a:r>
            <a:r>
              <a:rPr lang="de-DE" i="0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Santa Maria</a:t>
            </a:r>
            <a:r>
              <a:rPr lang="de-DE" dirty="0"/>
              <a:t>, </a:t>
            </a:r>
            <a:r>
              <a:rPr lang="de-DE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Niña</a:t>
            </a:r>
            <a:r>
              <a:rPr lang="de-DE" i="0" strike="noStrike" dirty="0">
                <a:effectLst/>
              </a:rPr>
              <a:t> un</a:t>
            </a:r>
            <a:r>
              <a:rPr lang="de-DE" dirty="0"/>
              <a:t>d </a:t>
            </a:r>
            <a:r>
              <a:rPr lang="de-DE" i="0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Pinta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9133E2-8804-A271-01EF-6D5DE431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7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D8A8D4-E437-9369-17AD-54DB13864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78" y="1600858"/>
            <a:ext cx="5010237" cy="250229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7C636A1-7661-9F5F-5EE8-168AAAD3A7CD}"/>
              </a:ext>
            </a:extLst>
          </p:cNvPr>
          <p:cNvSpPr txBox="1"/>
          <p:nvPr/>
        </p:nvSpPr>
        <p:spPr>
          <a:xfrm>
            <a:off x="527055" y="4747501"/>
            <a:ext cx="50238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F0AE817-ACCF-8C15-057C-DC97ED0541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9359" y="220000"/>
            <a:ext cx="3123563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6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D649FB-1728-50D5-E285-843DAF8A9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259CC7-BB73-99F3-68A2-3F47054B70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Woher weiß man das alles überhaupt?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1DF522-02A8-04ED-353F-77B443A9D4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40288"/>
            <a:ext cx="252413" cy="107950"/>
          </a:xfrm>
        </p:spPr>
        <p:txBody>
          <a:bodyPr/>
          <a:lstStyle/>
          <a:p>
            <a:fld id="{6C8FC03C-C266-4645-ABC5-645062898383}" type="slidenum">
              <a:rPr lang="de-DE" smtClean="0"/>
              <a:pPr/>
              <a:t>8</a:t>
            </a:fld>
            <a:r>
              <a:rPr lang="de-DE"/>
              <a:t> </a:t>
            </a:r>
            <a:endParaRPr lang="de-DE" dirty="0"/>
          </a:p>
        </p:txBody>
      </p:sp>
      <p:pic>
        <p:nvPicPr>
          <p:cNvPr id="5" name="Grafik 4" descr="Marke Fragezeichen Silhouette">
            <a:extLst>
              <a:ext uri="{FF2B5EF4-FFF2-40B4-BE49-F238E27FC236}">
                <a16:creationId xmlns:a16="http://schemas.microsoft.com/office/drawing/2014/main" id="{86607B07-3378-8D8D-FBAB-DF079D4DAB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36164" y="873414"/>
            <a:ext cx="914400" cy="914400"/>
          </a:xfrm>
          <a:prstGeom prst="rect">
            <a:avLst/>
          </a:prstGeom>
        </p:spPr>
      </p:pic>
      <p:pic>
        <p:nvPicPr>
          <p:cNvPr id="6" name="Grafik 5" descr="Gedankenblase Silhouette">
            <a:extLst>
              <a:ext uri="{FF2B5EF4-FFF2-40B4-BE49-F238E27FC236}">
                <a16:creationId xmlns:a16="http://schemas.microsoft.com/office/drawing/2014/main" id="{BC074902-DBDE-C8FE-2D7B-615A5E51CD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070" y="28851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58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35C85-8E34-D5C4-8F55-BDAFAAE8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 für die Expedition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CF5133-8C02-FF5D-1EB8-E97165C3B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2 große Quellen: 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Petrus </a:t>
            </a:r>
            <a:r>
              <a:rPr lang="de-DE" dirty="0" err="1"/>
              <a:t>Martyr</a:t>
            </a:r>
            <a:r>
              <a:rPr lang="de-DE" dirty="0"/>
              <a:t> </a:t>
            </a:r>
            <a:r>
              <a:rPr lang="de-DE" dirty="0" err="1"/>
              <a:t>Anglerius</a:t>
            </a:r>
            <a:r>
              <a:rPr lang="de-DE" dirty="0"/>
              <a:t>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de-DE" dirty="0"/>
              <a:t>Spanischer Hofberichterstatter (1457-1526)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de-DE" dirty="0"/>
              <a:t>Buchtitel: </a:t>
            </a:r>
            <a:r>
              <a:rPr lang="de-DE" i="1" dirty="0"/>
              <a:t>De </a:t>
            </a:r>
            <a:r>
              <a:rPr lang="de-DE" i="1" dirty="0" err="1"/>
              <a:t>rebus</a:t>
            </a:r>
            <a:r>
              <a:rPr lang="de-DE" i="1" dirty="0"/>
              <a:t> </a:t>
            </a:r>
            <a:r>
              <a:rPr lang="de-DE" i="1" dirty="0" err="1"/>
              <a:t>Oceanicis</a:t>
            </a:r>
            <a:r>
              <a:rPr lang="de-DE" i="1" dirty="0"/>
              <a:t> et </a:t>
            </a:r>
            <a:r>
              <a:rPr lang="de-DE" i="1" dirty="0" err="1"/>
              <a:t>orbe</a:t>
            </a:r>
            <a:r>
              <a:rPr lang="de-DE" i="1" dirty="0"/>
              <a:t> </a:t>
            </a:r>
            <a:r>
              <a:rPr lang="de-DE" i="1" dirty="0" err="1"/>
              <a:t>novo</a:t>
            </a:r>
            <a:endParaRPr lang="de-DE" i="1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6AC8DA8-64E2-E00A-20A5-20E2B7136586}"/>
              </a:ext>
            </a:extLst>
          </p:cNvPr>
          <p:cNvSpPr txBox="1"/>
          <p:nvPr/>
        </p:nvSpPr>
        <p:spPr>
          <a:xfrm>
            <a:off x="362734" y="4747500"/>
            <a:ext cx="47172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Zukunftstag: 30.04.2026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B922F37-8A4D-6253-A2DA-39E7E9E5D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419" y="20120"/>
            <a:ext cx="2279581" cy="25516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64DE26C-D208-7464-7635-46AD452B3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780" y="2486120"/>
            <a:ext cx="1308160" cy="202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9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RUB_03a.potx" id="{C867D821-36E8-4CDA-B68D-4949E463F39D}" vid="{F84F8B3F-9528-42A9-B5AE-3004D541450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RUB-Präsentation-16zu9</Template>
  <TotalTime>0</TotalTime>
  <Words>1005</Words>
  <Application>Microsoft Office PowerPoint</Application>
  <PresentationFormat>Bildschirmpräsentation (16:9)</PresentationFormat>
  <Paragraphs>112</Paragraphs>
  <Slides>19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PowerPoint Master RUB</vt:lpstr>
      <vt:lpstr>Aktionstag </vt:lpstr>
      <vt:lpstr>PowerPoint-Präsentation</vt:lpstr>
      <vt:lpstr>Leitfrage: </vt:lpstr>
      <vt:lpstr>Wer war Christoph Kolumbus? </vt:lpstr>
      <vt:lpstr>Finanzierung der Expedition </vt:lpstr>
      <vt:lpstr>Beginn der Expedition </vt:lpstr>
      <vt:lpstr>Kolumbus‘ Schiffe </vt:lpstr>
      <vt:lpstr>PowerPoint-Präsentation</vt:lpstr>
      <vt:lpstr>Quellen für die Expedition</vt:lpstr>
      <vt:lpstr>Quellen für die Expedition</vt:lpstr>
      <vt:lpstr>Textbesprechung </vt:lpstr>
      <vt:lpstr>Fazit</vt:lpstr>
      <vt:lpstr>Fazit </vt:lpstr>
      <vt:lpstr>Produktiv-kreative Umsetzung von Texten:  1492 – Die Eroberung des Paradieses (filmische Umsetzung) </vt:lpstr>
      <vt:lpstr>1492 – Die Eroberung des Paradieses – Ist die Umsetzung gelungen? </vt:lpstr>
      <vt:lpstr>Quellen</vt:lpstr>
      <vt:lpstr>Quellen</vt:lpstr>
      <vt:lpstr>Quellen </vt:lpstr>
      <vt:lpstr>Endfolie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RUB_Zahlen-Daten-Fakten</dc:title>
  <dc:creator>Dezernat Hochschulkommunikation</dc:creator>
  <cp:lastModifiedBy>Dirk Oetelshoven</cp:lastModifiedBy>
  <cp:revision>294</cp:revision>
  <dcterms:created xsi:type="dcterms:W3CDTF">2018-07-02T13:45:44Z</dcterms:created>
  <dcterms:modified xsi:type="dcterms:W3CDTF">2026-04-30T15:59:44Z</dcterms:modified>
</cp:coreProperties>
</file>